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8"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6E70"/>
    <a:srgbClr val="563D82"/>
    <a:srgbClr val="F1B434"/>
    <a:srgbClr val="F04E98"/>
    <a:srgbClr val="2CCCD3"/>
    <a:srgbClr val="A5A8A9"/>
    <a:srgbClr val="89BD24"/>
    <a:srgbClr val="65B32E"/>
    <a:srgbClr val="75797B"/>
    <a:srgbClr val="3291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C36E0C-CABE-4097-82F8-484B2DDF1CE2}" v="2" dt="2020-11-07T07:22:41.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47" d="100"/>
          <a:sy n="47" d="100"/>
        </p:scale>
        <p:origin x="23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61D52E6-04DA-47FA-94BC-ADA364B29819}" type="datetimeFigureOut">
              <a:rPr lang="en-GB" smtClean="0"/>
              <a:t>09/11/2020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308118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1D52E6-04DA-47FA-94BC-ADA364B29819}" type="datetimeFigureOut">
              <a:rPr lang="en-GB" smtClean="0"/>
              <a:t>09/11/2020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473931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1D52E6-04DA-47FA-94BC-ADA364B29819}" type="datetimeFigureOut">
              <a:rPr lang="en-GB" smtClean="0"/>
              <a:t>09/11/2020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1335890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1D52E6-04DA-47FA-94BC-ADA364B29819}" type="datetimeFigureOut">
              <a:rPr lang="en-GB" smtClean="0"/>
              <a:t>09/11/2020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118237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1D52E6-04DA-47FA-94BC-ADA364B29819}" type="datetimeFigureOut">
              <a:rPr lang="en-GB" smtClean="0"/>
              <a:t>09/11/2020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335079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1D52E6-04DA-47FA-94BC-ADA364B29819}" type="datetimeFigureOut">
              <a:rPr lang="en-GB" smtClean="0"/>
              <a:t>09/11/2020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698205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1D52E6-04DA-47FA-94BC-ADA364B29819}" type="datetimeFigureOut">
              <a:rPr lang="en-GB" smtClean="0"/>
              <a:t>09/11/2020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2139087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1D52E6-04DA-47FA-94BC-ADA364B29819}" type="datetimeFigureOut">
              <a:rPr lang="en-GB" smtClean="0"/>
              <a:t>09/11/2020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301185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1D52E6-04DA-47FA-94BC-ADA364B29819}" type="datetimeFigureOut">
              <a:rPr lang="en-GB" smtClean="0"/>
              <a:t>09/11/2020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373275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61D52E6-04DA-47FA-94BC-ADA364B29819}" type="datetimeFigureOut">
              <a:rPr lang="en-GB" smtClean="0"/>
              <a:t>09/11/2020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32267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61D52E6-04DA-47FA-94BC-ADA364B29819}" type="datetimeFigureOut">
              <a:rPr lang="en-GB" smtClean="0"/>
              <a:t>09/11/2020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B265FD-15F4-424E-A00F-65A8D25A7A04}" type="slidenum">
              <a:rPr lang="en-GB" smtClean="0"/>
              <a:t>‹#›</a:t>
            </a:fld>
            <a:endParaRPr lang="en-GB"/>
          </a:p>
        </p:txBody>
      </p:sp>
    </p:spTree>
    <p:extLst>
      <p:ext uri="{BB962C8B-B14F-4D97-AF65-F5344CB8AC3E}">
        <p14:creationId xmlns:p14="http://schemas.microsoft.com/office/powerpoint/2010/main" val="4234625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61D52E6-04DA-47FA-94BC-ADA364B29819}" type="datetimeFigureOut">
              <a:rPr lang="en-GB" smtClean="0"/>
              <a:t>09/11/2020</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9B265FD-15F4-424E-A00F-65A8D25A7A04}" type="slidenum">
              <a:rPr lang="en-GB" smtClean="0"/>
              <a:t>‹#›</a:t>
            </a:fld>
            <a:endParaRPr lang="en-GB"/>
          </a:p>
        </p:txBody>
      </p:sp>
    </p:spTree>
    <p:extLst>
      <p:ext uri="{BB962C8B-B14F-4D97-AF65-F5344CB8AC3E}">
        <p14:creationId xmlns:p14="http://schemas.microsoft.com/office/powerpoint/2010/main" val="14316333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mailto:alice@youhr.co.uk" TargetMode="Externa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D98F34-277A-4B53-B4C8-17F10F8FFF34}"/>
              </a:ext>
            </a:extLst>
          </p:cNvPr>
          <p:cNvSpPr txBox="1"/>
          <p:nvPr/>
        </p:nvSpPr>
        <p:spPr>
          <a:xfrm>
            <a:off x="0" y="0"/>
            <a:ext cx="6858000" cy="1200329"/>
          </a:xfrm>
          <a:prstGeom prst="rect">
            <a:avLst/>
          </a:prstGeom>
          <a:solidFill>
            <a:srgbClr val="6A6E70"/>
          </a:solidFill>
        </p:spPr>
        <p:txBody>
          <a:bodyPr wrap="square" rtlCol="0">
            <a:spAutoFit/>
          </a:bodyPr>
          <a:lstStyle/>
          <a:p>
            <a:pPr algn="ctr"/>
            <a:r>
              <a:rPr lang="en-GB" sz="3600" b="1" dirty="0">
                <a:solidFill>
                  <a:schemeClr val="bg1"/>
                </a:solidFill>
              </a:rPr>
              <a:t>ARE YOU READY TO IGNITE YOUR QUIRKY WORK FUN SIDE?</a:t>
            </a:r>
          </a:p>
        </p:txBody>
      </p:sp>
      <p:sp>
        <p:nvSpPr>
          <p:cNvPr id="6" name="Rectangle 5">
            <a:extLst>
              <a:ext uri="{FF2B5EF4-FFF2-40B4-BE49-F238E27FC236}">
                <a16:creationId xmlns:a16="http://schemas.microsoft.com/office/drawing/2014/main" id="{0FA63A68-D47C-4BA8-BBF9-CF1EEA3F3F2C}"/>
              </a:ext>
            </a:extLst>
          </p:cNvPr>
          <p:cNvSpPr/>
          <p:nvPr/>
        </p:nvSpPr>
        <p:spPr>
          <a:xfrm>
            <a:off x="0" y="4553422"/>
            <a:ext cx="6858000" cy="4360168"/>
          </a:xfrm>
          <a:prstGeom prst="rect">
            <a:avLst/>
          </a:prstGeom>
          <a:noFill/>
        </p:spPr>
        <p:txBody>
          <a:bodyPr wrap="square">
            <a:spAutoFit/>
          </a:bodyPr>
          <a:lstStyle/>
          <a:p>
            <a:pPr algn="ctr"/>
            <a:r>
              <a:rPr lang="en-GB" sz="1400" b="1" dirty="0">
                <a:solidFill>
                  <a:srgbClr val="6A6E70"/>
                </a:solidFill>
              </a:rPr>
              <a:t>We are proud to be a Consultancy where #itsallaboutthepeople!</a:t>
            </a:r>
          </a:p>
          <a:p>
            <a:pPr algn="ctr"/>
            <a:endParaRPr lang="en-GB" sz="600" dirty="0">
              <a:solidFill>
                <a:srgbClr val="6A6E70"/>
              </a:solidFill>
              <a:latin typeface="+mj-lt"/>
            </a:endParaRPr>
          </a:p>
          <a:p>
            <a:pPr algn="ctr"/>
            <a:r>
              <a:rPr lang="en-GB" sz="1050" dirty="0">
                <a:solidFill>
                  <a:srgbClr val="6A6E70"/>
                </a:solidFill>
                <a:latin typeface="+mj-lt"/>
              </a:rPr>
              <a:t>Our vibrant, nurturing and ‘work hard, play hard’ culture along with our unique philosophy to enable business growth through great people management practice makes us to stand out from the rest in every way… </a:t>
            </a:r>
          </a:p>
          <a:p>
            <a:pPr algn="ctr"/>
            <a:endParaRPr lang="en-GB" sz="500" dirty="0">
              <a:solidFill>
                <a:srgbClr val="6A6E70"/>
              </a:solidFill>
              <a:latin typeface="+mj-lt"/>
            </a:endParaRPr>
          </a:p>
          <a:p>
            <a:pPr algn="ctr"/>
            <a:r>
              <a:rPr lang="en-GB" sz="1050" dirty="0">
                <a:solidFill>
                  <a:srgbClr val="6A6E70"/>
                </a:solidFill>
                <a:latin typeface="+mj-lt"/>
              </a:rPr>
              <a:t>We continuously deliver nothing other than the best when proactively producing the highest standards of quality services to our Public Sector, Not for Profit and Small/Medium sized Private Sector clients. </a:t>
            </a:r>
          </a:p>
          <a:p>
            <a:pPr algn="just"/>
            <a:endParaRPr lang="en-GB" sz="500" dirty="0">
              <a:solidFill>
                <a:srgbClr val="6A6E70"/>
              </a:solidFill>
              <a:latin typeface="+mj-lt"/>
            </a:endParaRPr>
          </a:p>
          <a:p>
            <a:pPr algn="ctr"/>
            <a:r>
              <a:rPr lang="en-GB" sz="1050" dirty="0">
                <a:solidFill>
                  <a:srgbClr val="6A6E70"/>
                </a:solidFill>
                <a:latin typeface="+mj-lt"/>
              </a:rPr>
              <a:t>Our values to actively </a:t>
            </a:r>
            <a:r>
              <a:rPr lang="en-GB" sz="1200" b="1" dirty="0">
                <a:solidFill>
                  <a:srgbClr val="2CCCD3"/>
                </a:solidFill>
              </a:rPr>
              <a:t>listen</a:t>
            </a:r>
            <a:r>
              <a:rPr lang="en-GB" sz="1050" dirty="0">
                <a:solidFill>
                  <a:srgbClr val="6A6E70"/>
                </a:solidFill>
                <a:latin typeface="+mj-lt"/>
              </a:rPr>
              <a:t>,</a:t>
            </a:r>
            <a:r>
              <a:rPr lang="en-GB" sz="1050" dirty="0">
                <a:latin typeface="+mj-lt"/>
              </a:rPr>
              <a:t> </a:t>
            </a:r>
            <a:r>
              <a:rPr lang="en-GB" sz="1200" b="1" dirty="0">
                <a:solidFill>
                  <a:srgbClr val="F04E98"/>
                </a:solidFill>
              </a:rPr>
              <a:t>understand</a:t>
            </a:r>
            <a:r>
              <a:rPr lang="en-GB" sz="1050" dirty="0">
                <a:solidFill>
                  <a:srgbClr val="6A6E70"/>
                </a:solidFill>
                <a:latin typeface="+mj-lt"/>
              </a:rPr>
              <a:t>,</a:t>
            </a:r>
            <a:r>
              <a:rPr lang="en-GB" sz="1050" dirty="0">
                <a:latin typeface="+mj-lt"/>
              </a:rPr>
              <a:t> </a:t>
            </a:r>
            <a:r>
              <a:rPr lang="en-GB" sz="1050" dirty="0">
                <a:solidFill>
                  <a:srgbClr val="6A6E70"/>
                </a:solidFill>
                <a:latin typeface="+mj-lt"/>
              </a:rPr>
              <a:t>take the right</a:t>
            </a:r>
            <a:r>
              <a:rPr lang="en-GB" sz="1050" dirty="0">
                <a:latin typeface="+mj-lt"/>
              </a:rPr>
              <a:t> </a:t>
            </a:r>
            <a:r>
              <a:rPr lang="en-GB" sz="1200" b="1" dirty="0">
                <a:solidFill>
                  <a:srgbClr val="F1B434"/>
                </a:solidFill>
              </a:rPr>
              <a:t>action</a:t>
            </a:r>
            <a:r>
              <a:rPr lang="en-GB" sz="1050" dirty="0">
                <a:latin typeface="+mj-lt"/>
              </a:rPr>
              <a:t> </a:t>
            </a:r>
            <a:r>
              <a:rPr lang="en-GB" sz="1050" dirty="0">
                <a:solidFill>
                  <a:srgbClr val="6A6E70"/>
                </a:solidFill>
                <a:latin typeface="+mj-lt"/>
              </a:rPr>
              <a:t>and</a:t>
            </a:r>
            <a:r>
              <a:rPr lang="en-GB" sz="1050" dirty="0">
                <a:latin typeface="+mj-lt"/>
              </a:rPr>
              <a:t> </a:t>
            </a:r>
            <a:r>
              <a:rPr lang="en-GB" sz="1200" b="1" dirty="0">
                <a:solidFill>
                  <a:srgbClr val="563D82"/>
                </a:solidFill>
              </a:rPr>
              <a:t>achieve</a:t>
            </a:r>
            <a:r>
              <a:rPr lang="en-GB" sz="1050" dirty="0">
                <a:latin typeface="+mj-lt"/>
              </a:rPr>
              <a:t> </a:t>
            </a:r>
            <a:r>
              <a:rPr lang="en-GB" sz="1050" dirty="0">
                <a:solidFill>
                  <a:srgbClr val="6A6E70"/>
                </a:solidFill>
                <a:latin typeface="+mj-lt"/>
              </a:rPr>
              <a:t>the right results are engrained in all we do.</a:t>
            </a:r>
          </a:p>
          <a:p>
            <a:pPr algn="just"/>
            <a:endParaRPr lang="en-GB" sz="800" dirty="0">
              <a:latin typeface="+mj-lt"/>
            </a:endParaRPr>
          </a:p>
          <a:p>
            <a:pPr algn="just"/>
            <a:r>
              <a:rPr lang="en-GB" sz="1050" dirty="0">
                <a:solidFill>
                  <a:srgbClr val="6A6E70"/>
                </a:solidFill>
                <a:latin typeface="+mj-lt"/>
              </a:rPr>
              <a:t>As a </a:t>
            </a:r>
            <a:r>
              <a:rPr lang="en-GB" sz="1050" b="1" dirty="0">
                <a:solidFill>
                  <a:srgbClr val="6A6E70"/>
                </a:solidFill>
              </a:rPr>
              <a:t>Junior HR Consultant </a:t>
            </a:r>
            <a:r>
              <a:rPr lang="en-GB" sz="1050" dirty="0">
                <a:solidFill>
                  <a:srgbClr val="6A6E70"/>
                </a:solidFill>
                <a:latin typeface="+mj-lt"/>
              </a:rPr>
              <a:t>with positive work ethics and high levels of resilience and agility, you will need to:</a:t>
            </a:r>
          </a:p>
          <a:p>
            <a:pPr algn="just"/>
            <a:endParaRPr lang="en-GB" sz="400" dirty="0">
              <a:solidFill>
                <a:srgbClr val="6A6E70"/>
              </a:solidFill>
              <a:latin typeface="+mj-lt"/>
            </a:endParaRPr>
          </a:p>
          <a:p>
            <a:pPr marL="266700" indent="-180975" algn="just">
              <a:spcBef>
                <a:spcPts val="400"/>
              </a:spcBef>
              <a:spcAft>
                <a:spcPts val="400"/>
              </a:spcAft>
              <a:buSzPct val="180000"/>
              <a:buBlip>
                <a:blip r:embed="rId2"/>
              </a:buBlip>
            </a:pPr>
            <a:r>
              <a:rPr lang="en-GB" sz="1050" dirty="0">
                <a:solidFill>
                  <a:srgbClr val="6A6E70"/>
                </a:solidFill>
                <a:latin typeface="+mj-lt"/>
              </a:rPr>
              <a:t>Work autonomously with accountability</a:t>
            </a:r>
          </a:p>
          <a:p>
            <a:pPr marL="266700" indent="-180975" algn="just">
              <a:spcBef>
                <a:spcPts val="400"/>
              </a:spcBef>
              <a:spcAft>
                <a:spcPts val="400"/>
              </a:spcAft>
              <a:buSzPct val="180000"/>
              <a:buBlip>
                <a:blip r:embed="rId2"/>
              </a:buBlip>
            </a:pPr>
            <a:r>
              <a:rPr lang="en-GB" sz="1050" dirty="0">
                <a:solidFill>
                  <a:srgbClr val="6A6E70"/>
                </a:solidFill>
                <a:latin typeface="+mj-lt"/>
              </a:rPr>
              <a:t>Have a genuine nature to engage and celebrate success as part of our close working supportive team</a:t>
            </a:r>
          </a:p>
          <a:p>
            <a:pPr marL="266700" indent="-180975" algn="just">
              <a:spcBef>
                <a:spcPts val="400"/>
              </a:spcBef>
              <a:spcAft>
                <a:spcPts val="400"/>
              </a:spcAft>
              <a:buSzPct val="180000"/>
              <a:buBlip>
                <a:blip r:embed="rId2"/>
              </a:buBlip>
            </a:pPr>
            <a:r>
              <a:rPr lang="en-GB" sz="1050" dirty="0">
                <a:solidFill>
                  <a:srgbClr val="6A6E70"/>
                </a:solidFill>
                <a:latin typeface="+mj-lt"/>
              </a:rPr>
              <a:t>Be CIPD level 3 qualified or demonstrate equivalent experience</a:t>
            </a:r>
          </a:p>
          <a:p>
            <a:pPr marL="266700" indent="-180975" algn="just">
              <a:spcBef>
                <a:spcPts val="400"/>
              </a:spcBef>
              <a:spcAft>
                <a:spcPts val="400"/>
              </a:spcAft>
              <a:buSzPct val="180000"/>
              <a:buBlip>
                <a:blip r:embed="rId2"/>
              </a:buBlip>
            </a:pPr>
            <a:r>
              <a:rPr lang="en-GB" sz="1050" dirty="0">
                <a:solidFill>
                  <a:srgbClr val="6A6E70"/>
                </a:solidFill>
                <a:latin typeface="+mj-lt"/>
              </a:rPr>
              <a:t>Show your exceptional people skills and ability to be responsive and enthusiastic when meeting the various HR demands and challenges of today’s times</a:t>
            </a:r>
          </a:p>
          <a:p>
            <a:pPr marL="266700" indent="-180975" algn="just">
              <a:spcBef>
                <a:spcPts val="400"/>
              </a:spcBef>
              <a:spcAft>
                <a:spcPts val="400"/>
              </a:spcAft>
              <a:buSzPct val="180000"/>
              <a:buBlip>
                <a:blip r:embed="rId2"/>
              </a:buBlip>
            </a:pPr>
            <a:r>
              <a:rPr lang="en-GB" sz="1050" dirty="0">
                <a:solidFill>
                  <a:srgbClr val="6A6E70"/>
                </a:solidFill>
                <a:latin typeface="+mj-lt"/>
              </a:rPr>
              <a:t>Support a wide range of geographically based clients that you will need to travel to, when not working remotely or being based in our offices.</a:t>
            </a:r>
            <a:r>
              <a:rPr lang="en-GB" sz="1200" dirty="0">
                <a:solidFill>
                  <a:srgbClr val="6A6E70"/>
                </a:solidFill>
                <a:latin typeface="+mj-lt"/>
              </a:rPr>
              <a:t> </a:t>
            </a:r>
          </a:p>
          <a:p>
            <a:pPr algn="just">
              <a:spcBef>
                <a:spcPts val="400"/>
              </a:spcBef>
              <a:spcAft>
                <a:spcPts val="400"/>
              </a:spcAft>
              <a:buSzPct val="200000"/>
            </a:pPr>
            <a:r>
              <a:rPr lang="en-GB" sz="1050" dirty="0">
                <a:solidFill>
                  <a:srgbClr val="6A6E70"/>
                </a:solidFill>
                <a:latin typeface="+mj-lt"/>
              </a:rPr>
              <a:t>If your ways of working resonate with ours, and you relish in there never being a dull moment, if you thrive from working at pace across a diverse spectrum of HR and business activity, are meticulous, exceptional at multitasking, and provide outputs through being methodical and super organised, then you’ll love working with us!</a:t>
            </a:r>
          </a:p>
          <a:p>
            <a:pPr algn="just">
              <a:buSzPct val="200000"/>
            </a:pPr>
            <a:r>
              <a:rPr lang="en-GB" sz="1050" dirty="0">
                <a:solidFill>
                  <a:srgbClr val="6A6E70"/>
                </a:solidFill>
                <a:latin typeface="+mj-lt"/>
              </a:rPr>
              <a:t>In return You HR offers the best perks, a competitive salary and great opportunities to flourish and grow as an HR Pro! </a:t>
            </a:r>
          </a:p>
          <a:p>
            <a:pPr algn="just">
              <a:spcBef>
                <a:spcPts val="400"/>
              </a:spcBef>
              <a:spcAft>
                <a:spcPts val="400"/>
              </a:spcAft>
              <a:buSzPct val="200000"/>
            </a:pPr>
            <a:r>
              <a:rPr lang="en-GB" sz="1050" b="1" dirty="0">
                <a:solidFill>
                  <a:srgbClr val="6A6E70"/>
                </a:solidFill>
              </a:rPr>
              <a:t>Are you ready to become part of the You HR Consultancy family? </a:t>
            </a:r>
          </a:p>
        </p:txBody>
      </p:sp>
      <p:pic>
        <p:nvPicPr>
          <p:cNvPr id="9" name="Picture 8" descr="A close up of a sign&#10;&#10;Description automatically generated">
            <a:extLst>
              <a:ext uri="{FF2B5EF4-FFF2-40B4-BE49-F238E27FC236}">
                <a16:creationId xmlns:a16="http://schemas.microsoft.com/office/drawing/2014/main" id="{B344DC3D-A87B-40A6-9823-1AAEA39DCC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1961" y="8920924"/>
            <a:ext cx="1801264" cy="832173"/>
          </a:xfrm>
          <a:prstGeom prst="rect">
            <a:avLst/>
          </a:prstGeom>
        </p:spPr>
      </p:pic>
      <p:pic>
        <p:nvPicPr>
          <p:cNvPr id="7" name="Picture 6" descr="A picture containing outdoor, water, wave, person&#10;&#10;Description automatically generated">
            <a:extLst>
              <a:ext uri="{FF2B5EF4-FFF2-40B4-BE49-F238E27FC236}">
                <a16:creationId xmlns:a16="http://schemas.microsoft.com/office/drawing/2014/main" id="{E837092D-4EAE-4BC5-9C3C-E6DF95EE229A}"/>
              </a:ext>
            </a:extLst>
          </p:cNvPr>
          <p:cNvPicPr>
            <a:picLocks noChangeAspect="1"/>
          </p:cNvPicPr>
          <p:nvPr/>
        </p:nvPicPr>
        <p:blipFill rotWithShape="1">
          <a:blip r:embed="rId4">
            <a:extLst>
              <a:ext uri="{28A0092B-C50C-407E-A947-70E740481C1C}">
                <a14:useLocalDpi xmlns:a14="http://schemas.microsoft.com/office/drawing/2010/main" val="0"/>
              </a:ext>
            </a:extLst>
          </a:blip>
          <a:srcRect t="21661" b="5141"/>
          <a:stretch/>
        </p:blipFill>
        <p:spPr>
          <a:xfrm>
            <a:off x="0" y="1200330"/>
            <a:ext cx="6858000" cy="3346618"/>
          </a:xfrm>
          <a:prstGeom prst="rect">
            <a:avLst/>
          </a:prstGeom>
        </p:spPr>
      </p:pic>
      <p:sp>
        <p:nvSpPr>
          <p:cNvPr id="2" name="Rectangle 1">
            <a:extLst>
              <a:ext uri="{FF2B5EF4-FFF2-40B4-BE49-F238E27FC236}">
                <a16:creationId xmlns:a16="http://schemas.microsoft.com/office/drawing/2014/main" id="{388F14A7-0BAF-4F0E-BD85-9F16B2135196}"/>
              </a:ext>
            </a:extLst>
          </p:cNvPr>
          <p:cNvSpPr/>
          <p:nvPr/>
        </p:nvSpPr>
        <p:spPr>
          <a:xfrm>
            <a:off x="0" y="3845088"/>
            <a:ext cx="6858000" cy="701859"/>
          </a:xfrm>
          <a:prstGeom prst="rect">
            <a:avLst/>
          </a:prstGeom>
          <a:solidFill>
            <a:srgbClr val="6A6E7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b="1" dirty="0">
                <a:solidFill>
                  <a:schemeClr val="bg1"/>
                </a:solidFill>
              </a:rPr>
              <a:t>We are searching for someone extra special to join our fabulous team</a:t>
            </a:r>
          </a:p>
        </p:txBody>
      </p:sp>
      <p:sp>
        <p:nvSpPr>
          <p:cNvPr id="12" name="TextBox 11">
            <a:extLst>
              <a:ext uri="{FF2B5EF4-FFF2-40B4-BE49-F238E27FC236}">
                <a16:creationId xmlns:a16="http://schemas.microsoft.com/office/drawing/2014/main" id="{D18123CF-618F-4A7F-AF7F-158ECB511565}"/>
              </a:ext>
            </a:extLst>
          </p:cNvPr>
          <p:cNvSpPr txBox="1"/>
          <p:nvPr/>
        </p:nvSpPr>
        <p:spPr>
          <a:xfrm>
            <a:off x="1" y="8848524"/>
            <a:ext cx="4951960" cy="1023357"/>
          </a:xfrm>
          <a:prstGeom prst="rect">
            <a:avLst/>
          </a:prstGeom>
          <a:noFill/>
        </p:spPr>
        <p:txBody>
          <a:bodyPr wrap="square">
            <a:spAutoFit/>
          </a:bodyPr>
          <a:lstStyle/>
          <a:p>
            <a:r>
              <a:rPr lang="en-GB" sz="1400" b="1" dirty="0">
                <a:solidFill>
                  <a:srgbClr val="6A6E70"/>
                </a:solidFill>
              </a:rPr>
              <a:t>What you need to do:</a:t>
            </a:r>
          </a:p>
          <a:p>
            <a:endParaRPr lang="en-GB" sz="100" dirty="0">
              <a:solidFill>
                <a:srgbClr val="6A6E70"/>
              </a:solidFill>
              <a:latin typeface="+mj-lt"/>
            </a:endParaRPr>
          </a:p>
          <a:p>
            <a:pPr algn="just">
              <a:spcBef>
                <a:spcPts val="300"/>
              </a:spcBef>
              <a:spcAft>
                <a:spcPts val="300"/>
              </a:spcAft>
              <a:buSzPct val="190000"/>
            </a:pPr>
            <a:r>
              <a:rPr lang="en-GB" sz="1050" dirty="0">
                <a:solidFill>
                  <a:srgbClr val="6A6E70"/>
                </a:solidFill>
                <a:latin typeface="+mj-lt"/>
              </a:rPr>
              <a:t>Tell us about You! This is a permanent full time opportunity, however, You HR is always open to flexible working opportunities, so tell us what you are looking for and send us your CV with a supporting statement outlining why you are applying for our Junior HR Consultant role – email: </a:t>
            </a:r>
            <a:r>
              <a:rPr lang="en-GB" sz="1050" dirty="0">
                <a:solidFill>
                  <a:srgbClr val="6A6E70"/>
                </a:solidFill>
                <a:latin typeface="+mj-lt"/>
                <a:hlinkClick r:id="rId5">
                  <a:extLst>
                    <a:ext uri="{A12FA001-AC4F-418D-AE19-62706E023703}">
                      <ahyp:hlinkClr xmlns:ahyp="http://schemas.microsoft.com/office/drawing/2018/hyperlinkcolor" val="tx"/>
                    </a:ext>
                  </a:extLst>
                </a:hlinkClick>
              </a:rPr>
              <a:t>gemma@youhr.co.uk</a:t>
            </a:r>
            <a:r>
              <a:rPr lang="en-GB" sz="1050" dirty="0">
                <a:solidFill>
                  <a:srgbClr val="6A6E70"/>
                </a:solidFill>
                <a:latin typeface="+mj-lt"/>
              </a:rPr>
              <a:t> by </a:t>
            </a:r>
            <a:r>
              <a:rPr lang="en-GB" sz="1050" b="1" dirty="0">
                <a:solidFill>
                  <a:srgbClr val="6A6E70"/>
                </a:solidFill>
              </a:rPr>
              <a:t>13</a:t>
            </a:r>
            <a:r>
              <a:rPr lang="en-GB" sz="1050" b="1" baseline="30000" dirty="0">
                <a:solidFill>
                  <a:srgbClr val="6A6E70"/>
                </a:solidFill>
              </a:rPr>
              <a:t>th</a:t>
            </a:r>
            <a:r>
              <a:rPr lang="en-GB" sz="1050" b="1" dirty="0">
                <a:solidFill>
                  <a:srgbClr val="6A6E70"/>
                </a:solidFill>
              </a:rPr>
              <a:t> November</a:t>
            </a:r>
            <a:r>
              <a:rPr lang="en-GB" sz="1050" dirty="0">
                <a:solidFill>
                  <a:srgbClr val="6A6E70"/>
                </a:solidFill>
              </a:rPr>
              <a:t>.</a:t>
            </a:r>
          </a:p>
        </p:txBody>
      </p:sp>
    </p:spTree>
    <p:extLst>
      <p:ext uri="{BB962C8B-B14F-4D97-AF65-F5344CB8AC3E}">
        <p14:creationId xmlns:p14="http://schemas.microsoft.com/office/powerpoint/2010/main" val="1952772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2704CBF9E60EF40A8793BEE06BA2683" ma:contentTypeVersion="12" ma:contentTypeDescription="Create a new document." ma:contentTypeScope="" ma:versionID="1aa72af8c9a6fd046b852f50a1d99ed4">
  <xsd:schema xmlns:xsd="http://www.w3.org/2001/XMLSchema" xmlns:xs="http://www.w3.org/2001/XMLSchema" xmlns:p="http://schemas.microsoft.com/office/2006/metadata/properties" xmlns:ns2="6db7f0c4-8ef7-4e00-a84b-d56b23591ea8" xmlns:ns3="db1275a4-a10b-439a-89bc-6ba205c64f32" targetNamespace="http://schemas.microsoft.com/office/2006/metadata/properties" ma:root="true" ma:fieldsID="dff0a5a9e55fba69727a434db1f07d3a" ns2:_="" ns3:_="">
    <xsd:import namespace="6db7f0c4-8ef7-4e00-a84b-d56b23591ea8"/>
    <xsd:import namespace="db1275a4-a10b-439a-89bc-6ba205c64f3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b7f0c4-8ef7-4e00-a84b-d56b23591ea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1275a4-a10b-439a-89bc-6ba205c64f3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CEAF2E-B66D-4923-89BF-6D36B5726F59}">
  <ds:schemaRefs>
    <ds:schemaRef ds:uri="http://purl.org/dc/terms/"/>
    <ds:schemaRef ds:uri="http://schemas.openxmlformats.org/package/2006/metadata/core-properties"/>
    <ds:schemaRef ds:uri="http://purl.org/dc/dcmitype/"/>
    <ds:schemaRef ds:uri="6db7f0c4-8ef7-4e00-a84b-d56b23591ea8"/>
    <ds:schemaRef ds:uri="http://schemas.microsoft.com/office/2006/documentManagement/types"/>
    <ds:schemaRef ds:uri="http://purl.org/dc/elements/1.1/"/>
    <ds:schemaRef ds:uri="http://schemas.microsoft.com/office/2006/metadata/properties"/>
    <ds:schemaRef ds:uri="http://schemas.microsoft.com/office/infopath/2007/PartnerControls"/>
    <ds:schemaRef ds:uri="db1275a4-a10b-439a-89bc-6ba205c64f32"/>
    <ds:schemaRef ds:uri="http://www.w3.org/XML/1998/namespace"/>
  </ds:schemaRefs>
</ds:datastoreItem>
</file>

<file path=customXml/itemProps2.xml><?xml version="1.0" encoding="utf-8"?>
<ds:datastoreItem xmlns:ds="http://schemas.openxmlformats.org/officeDocument/2006/customXml" ds:itemID="{663E3190-0C15-407F-93D2-225ACA8C633B}">
  <ds:schemaRefs>
    <ds:schemaRef ds:uri="http://schemas.microsoft.com/sharepoint/v3/contenttype/forms"/>
  </ds:schemaRefs>
</ds:datastoreItem>
</file>

<file path=customXml/itemProps3.xml><?xml version="1.0" encoding="utf-8"?>
<ds:datastoreItem xmlns:ds="http://schemas.openxmlformats.org/officeDocument/2006/customXml" ds:itemID="{0B8DAF79-4F6E-4A71-84F0-8EFBCD4532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b7f0c4-8ef7-4e00-a84b-d56b23591ea8"/>
    <ds:schemaRef ds:uri="db1275a4-a10b-439a-89bc-6ba205c64f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404</Words>
  <Application>Microsoft Office PowerPoint</Application>
  <PresentationFormat>A4 Paper (210x297 mm)</PresentationFormat>
  <Paragraphs>23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Gemma Lavery</dc:creator>
  <cp:lastModifiedBy>Alison English</cp:lastModifiedBy>
  <cp:revision>21</cp:revision>
  <dcterms:created xsi:type="dcterms:W3CDTF">2018-10-09T10:04:38Z</dcterms:created>
  <dcterms:modified xsi:type="dcterms:W3CDTF">2020-11-09T10:07:27Z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0x01010022704CBF9E60EF40A8793BEE06BA2683</vt:lpwstr>
  </property>
  <property fmtid="{D5CDD505-2E9C-101B-9397-08002B2CF9AE}" pid="3" name="Order">
    <vt:r8>426600</vt:r8>
  </property>
</Properties>
</file>